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nva Sans"/>
      <p:regular r:id="rId25"/>
    </p:embeddedFont>
    <p:embeddedFont>
      <p:font typeface="Canva Sans Bold"/>
      <p:regular r:id="rId26"/>
    </p:embeddedFont>
    <p:embeddedFont>
      <p:font typeface="Canva Sans Bold Italics"/>
      <p:regular r:id="rId27"/>
    </p:embeddedFont>
    <p:embeddedFont>
      <p:font typeface="Maven Pro"/>
      <p:regular r:id="rId28"/>
    </p:embeddedFont>
    <p:embeddedFont>
      <p:font typeface="Maven Pro Bold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daleAman/IRCTC_Sitemap.git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hyperlink" Target="https://drive.google.com/file/d/1B1mVI-M4P0IGeyfcwdE9T5c-4NShFHhi/view?usp=drive_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docs.aws.amazon.com/AmazonS3/latest/userguide/HostingWebsiteOnS3Setup.html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mazonS3/latest/userguide/WebsiteAccessPermissionsReqd.html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4114" y="3892099"/>
            <a:ext cx="17221544" cy="240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4"/>
              </a:lnSpc>
            </a:pPr>
            <a:r>
              <a:rPr lang="en-US" sz="11117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S3 STATIC WEB HOSTING WITH CLOUDFRONT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297025" y="62960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03582" y="0"/>
            <a:ext cx="4784418" cy="3025762"/>
          </a:xfrm>
          <a:custGeom>
            <a:avLst/>
            <a:gdLst/>
            <a:ahLst/>
            <a:cxnLst/>
            <a:rect l="l" t="t" r="r" b="b"/>
            <a:pathLst>
              <a:path w="4784418" h="3025762">
                <a:moveTo>
                  <a:pt x="0" y="0"/>
                </a:moveTo>
                <a:lnTo>
                  <a:pt x="4784418" y="0"/>
                </a:lnTo>
                <a:lnTo>
                  <a:pt x="4784418" y="3025762"/>
                </a:lnTo>
                <a:lnTo>
                  <a:pt x="0" y="302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21012" y="6578578"/>
            <a:ext cx="4732925" cy="3549694"/>
          </a:xfrm>
          <a:custGeom>
            <a:avLst/>
            <a:gdLst/>
            <a:ahLst/>
            <a:cxnLst/>
            <a:rect l="l" t="t" r="r" b="b"/>
            <a:pathLst>
              <a:path w="4732925" h="3549694">
                <a:moveTo>
                  <a:pt x="0" y="0"/>
                </a:moveTo>
                <a:lnTo>
                  <a:pt x="4732925" y="0"/>
                </a:lnTo>
                <a:lnTo>
                  <a:pt x="4732925" y="3549694"/>
                </a:lnTo>
                <a:lnTo>
                  <a:pt x="0" y="3549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11618" y="7535984"/>
            <a:ext cx="10864763" cy="50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37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Presented by Aman Dandale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0590" y="404367"/>
            <a:ext cx="17261170" cy="604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6: Configure an index document and upload website Files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When we enable static website hosting for our bucket, We have to enter the name of the index document (for example, index.html). 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we enable static website hosting for the bucket, we will upload an HTML file with this index document name to our bucket.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upload the index document to our bucket, do one of the following:</a:t>
            </a:r>
          </a:p>
          <a:p>
            <a:pPr algn="l">
              <a:lnSpc>
                <a:spcPts val="528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1.Drag and drop the index file into the console bucket listing.</a:t>
            </a:r>
          </a:p>
          <a:p>
            <a:pPr algn="l">
              <a:lnSpc>
                <a:spcPts val="528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2.Choose Upload, and follow the prompts to choose and upload the index file.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our case upload present IRCTC website sitemap content to our bucket.</a:t>
            </a:r>
          </a:p>
        </p:txBody>
      </p:sp>
      <p:sp>
        <p:nvSpPr>
          <p:cNvPr id="6" name="Freeform 6"/>
          <p:cNvSpPr/>
          <p:nvPr/>
        </p:nvSpPr>
        <p:spPr>
          <a:xfrm>
            <a:off x="584383" y="6968822"/>
            <a:ext cx="8559617" cy="3466645"/>
          </a:xfrm>
          <a:custGeom>
            <a:avLst/>
            <a:gdLst/>
            <a:ahLst/>
            <a:cxnLst/>
            <a:rect l="l" t="t" r="r" b="b"/>
            <a:pathLst>
              <a:path w="8559617" h="3466645">
                <a:moveTo>
                  <a:pt x="0" y="0"/>
                </a:moveTo>
                <a:lnTo>
                  <a:pt x="8559617" y="0"/>
                </a:lnTo>
                <a:lnTo>
                  <a:pt x="8559617" y="3466645"/>
                </a:lnTo>
                <a:lnTo>
                  <a:pt x="0" y="346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68847" y="6766570"/>
            <a:ext cx="7779955" cy="3520430"/>
          </a:xfrm>
          <a:custGeom>
            <a:avLst/>
            <a:gdLst/>
            <a:ahLst/>
            <a:cxnLst/>
            <a:rect l="l" t="t" r="r" b="b"/>
            <a:pathLst>
              <a:path w="7779955" h="3520430">
                <a:moveTo>
                  <a:pt x="0" y="0"/>
                </a:moveTo>
                <a:lnTo>
                  <a:pt x="7779956" y="0"/>
                </a:lnTo>
                <a:lnTo>
                  <a:pt x="7779956" y="3520430"/>
                </a:lnTo>
                <a:lnTo>
                  <a:pt x="0" y="3520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7497" y="354258"/>
            <a:ext cx="16813006" cy="716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360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7: Test the website endpoint</a:t>
            </a:r>
          </a:p>
          <a:p>
            <a:pPr marL="693981" lvl="1" indent="-346991" algn="l">
              <a:lnSpc>
                <a:spcPts val="5142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 Buckets, choose the name of your bucket.</a:t>
            </a:r>
          </a:p>
          <a:p>
            <a:pPr marL="693981" lvl="1" indent="-346991" algn="l">
              <a:lnSpc>
                <a:spcPts val="5142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Choose Properties.</a:t>
            </a:r>
          </a:p>
          <a:p>
            <a:pPr marL="693981" lvl="1" indent="-346991" algn="l">
              <a:lnSpc>
                <a:spcPts val="5142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 the bottom of the page, under Static website hosting, choose your Bucket website endpoint.</a:t>
            </a:r>
          </a:p>
          <a:p>
            <a:pPr marL="693981" lvl="1" indent="-346991" algn="l">
              <a:lnSpc>
                <a:spcPts val="5142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Your index document opens in a separate browser window.</a:t>
            </a:r>
          </a:p>
          <a:p>
            <a:pPr marL="693981" lvl="1" indent="-346991" algn="l">
              <a:lnSpc>
                <a:spcPts val="5142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making bucket public, Our static website should be accessible at the endpoint provided in the “Static website hosting” section of our bucket’s properties. </a:t>
            </a:r>
          </a:p>
          <a:p>
            <a:pPr marL="693981" lvl="1" indent="-346991" algn="just">
              <a:lnSpc>
                <a:spcPts val="5142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will look like this:  </a:t>
            </a:r>
            <a:r>
              <a:rPr lang="en-US" sz="321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http://irctc-sitemap-s3-static-web-hosting.s3-website.ap-south-1.amazonaws.com</a:t>
            </a:r>
          </a:p>
        </p:txBody>
      </p:sp>
      <p:sp>
        <p:nvSpPr>
          <p:cNvPr id="6" name="Freeform 6"/>
          <p:cNvSpPr/>
          <p:nvPr/>
        </p:nvSpPr>
        <p:spPr>
          <a:xfrm>
            <a:off x="7741021" y="7149037"/>
            <a:ext cx="9809482" cy="3137963"/>
          </a:xfrm>
          <a:custGeom>
            <a:avLst/>
            <a:gdLst/>
            <a:ahLst/>
            <a:cxnLst/>
            <a:rect l="l" t="t" r="r" b="b"/>
            <a:pathLst>
              <a:path w="9809482" h="3137963">
                <a:moveTo>
                  <a:pt x="0" y="0"/>
                </a:moveTo>
                <a:lnTo>
                  <a:pt x="9809482" y="0"/>
                </a:lnTo>
                <a:lnTo>
                  <a:pt x="9809482" y="3137963"/>
                </a:lnTo>
                <a:lnTo>
                  <a:pt x="0" y="3137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2" t="-2871" r="-2334" b="-574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7734" y="1332821"/>
            <a:ext cx="6417365" cy="9102646"/>
          </a:xfrm>
          <a:custGeom>
            <a:avLst/>
            <a:gdLst/>
            <a:ahLst/>
            <a:cxnLst/>
            <a:rect l="l" t="t" r="r" b="b"/>
            <a:pathLst>
              <a:path w="6417365" h="9102646">
                <a:moveTo>
                  <a:pt x="0" y="0"/>
                </a:moveTo>
                <a:lnTo>
                  <a:pt x="6417365" y="0"/>
                </a:lnTo>
                <a:lnTo>
                  <a:pt x="6417365" y="9102646"/>
                </a:lnTo>
                <a:lnTo>
                  <a:pt x="0" y="910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25877" y="1481288"/>
            <a:ext cx="6188005" cy="8954179"/>
          </a:xfrm>
          <a:custGeom>
            <a:avLst/>
            <a:gdLst/>
            <a:ahLst/>
            <a:cxnLst/>
            <a:rect l="l" t="t" r="r" b="b"/>
            <a:pathLst>
              <a:path w="6188005" h="8954179">
                <a:moveTo>
                  <a:pt x="0" y="0"/>
                </a:moveTo>
                <a:lnTo>
                  <a:pt x="6188005" y="0"/>
                </a:lnTo>
                <a:lnTo>
                  <a:pt x="6188005" y="8954179"/>
                </a:lnTo>
                <a:lnTo>
                  <a:pt x="0" y="89541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1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80794"/>
            <a:ext cx="18863126" cy="64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6"/>
              </a:lnSpc>
            </a:pPr>
            <a:r>
              <a:rPr lang="en-US" sz="340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8: Access the S3 endpoint for the sitemap and original IRCTC website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4557" y="1620837"/>
            <a:ext cx="6918887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LIMITATIONS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18550"/>
            <a:ext cx="16790146" cy="599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Limited Server-Side Processing:</a:t>
            </a:r>
            <a:r>
              <a:rPr lang="en-US" sz="3422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Not suitable for complex dynamic applications.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Security:</a:t>
            </a:r>
            <a:r>
              <a:rPr lang="en-US" sz="3422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Requires careful configuration to prevent unauthorized access.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Performance Optimization:</a:t>
            </a:r>
            <a:r>
              <a:rPr lang="en-US" sz="3422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May require additional configuration for optimal performance.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Custom Error Pages:</a:t>
            </a:r>
            <a:r>
              <a:rPr lang="en-US" sz="3422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Limited customization options compared to traditional web servers.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Scalability for Dynamic Content:</a:t>
            </a:r>
            <a:r>
              <a:rPr lang="en-US" sz="3422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Less flexible for scaling dynamic content compared to traditional web servers.</a:t>
            </a:r>
          </a:p>
          <a:p>
            <a:pPr algn="just">
              <a:lnSpc>
                <a:spcPts val="4941"/>
              </a:lnSpc>
            </a:pPr>
            <a:endParaRPr lang="en-US" sz="3422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3868" y="2382263"/>
            <a:ext cx="14380265" cy="7374124"/>
            <a:chOff x="0" y="0"/>
            <a:chExt cx="3787395" cy="1942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7395" cy="1942156"/>
            </a:xfrm>
            <a:custGeom>
              <a:avLst/>
              <a:gdLst/>
              <a:ahLst/>
              <a:cxnLst/>
              <a:rect l="l" t="t" r="r" b="b"/>
              <a:pathLst>
                <a:path w="3787395" h="1942156">
                  <a:moveTo>
                    <a:pt x="27457" y="0"/>
                  </a:moveTo>
                  <a:lnTo>
                    <a:pt x="3759938" y="0"/>
                  </a:lnTo>
                  <a:cubicBezTo>
                    <a:pt x="3775102" y="0"/>
                    <a:pt x="3787395" y="12293"/>
                    <a:pt x="3787395" y="27457"/>
                  </a:cubicBezTo>
                  <a:lnTo>
                    <a:pt x="3787395" y="1914699"/>
                  </a:lnTo>
                  <a:cubicBezTo>
                    <a:pt x="3787395" y="1929863"/>
                    <a:pt x="3775102" y="1942156"/>
                    <a:pt x="3759938" y="1942156"/>
                  </a:cubicBezTo>
                  <a:lnTo>
                    <a:pt x="27457" y="1942156"/>
                  </a:lnTo>
                  <a:cubicBezTo>
                    <a:pt x="12293" y="1942156"/>
                    <a:pt x="0" y="1929863"/>
                    <a:pt x="0" y="1914699"/>
                  </a:cubicBezTo>
                  <a:lnTo>
                    <a:pt x="0" y="27457"/>
                  </a:lnTo>
                  <a:cubicBezTo>
                    <a:pt x="0" y="12293"/>
                    <a:pt x="12293" y="0"/>
                    <a:pt x="2745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87395" cy="1980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53868" y="3300458"/>
            <a:ext cx="13947274" cy="5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S3 static web hosting is a powerful and cost-effective solution for deploying static websites.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It leverages the scalability, durability, and global reach of AWS S3 to deliver high-performance websites.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While it's ideal for static content, it's important to understand its limitations, especially when dealing with complex dynamic applications. By carefully considering your website's requirements and leveraging S3's capabilities,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You can create robust and scalable web solutions.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5692" y="727159"/>
            <a:ext cx="8865010" cy="91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8121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822927"/>
            <a:ext cx="13313210" cy="4464073"/>
          </a:xfrm>
          <a:custGeom>
            <a:avLst/>
            <a:gdLst/>
            <a:ahLst/>
            <a:cxnLst/>
            <a:rect l="l" t="t" r="r" b="b"/>
            <a:pathLst>
              <a:path w="13313210" h="4464073">
                <a:moveTo>
                  <a:pt x="0" y="0"/>
                </a:moveTo>
                <a:lnTo>
                  <a:pt x="13313210" y="0"/>
                </a:lnTo>
                <a:lnTo>
                  <a:pt x="13313210" y="4464073"/>
                </a:lnTo>
                <a:lnTo>
                  <a:pt x="0" y="4464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32004" y="1864137"/>
            <a:ext cx="6455996" cy="3739219"/>
          </a:xfrm>
          <a:custGeom>
            <a:avLst/>
            <a:gdLst/>
            <a:ahLst/>
            <a:cxnLst/>
            <a:rect l="l" t="t" r="r" b="b"/>
            <a:pathLst>
              <a:path w="6455996" h="3739219">
                <a:moveTo>
                  <a:pt x="0" y="0"/>
                </a:moveTo>
                <a:lnTo>
                  <a:pt x="6455996" y="0"/>
                </a:lnTo>
                <a:lnTo>
                  <a:pt x="6455996" y="3739219"/>
                </a:lnTo>
                <a:lnTo>
                  <a:pt x="0" y="3739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59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5692" y="727159"/>
            <a:ext cx="8865010" cy="91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8121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6628" y="1323975"/>
            <a:ext cx="12134289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CLOUDFRONT (CDN)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93196" y="3328075"/>
            <a:ext cx="10825650" cy="597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1"/>
              </a:lnSpc>
            </a:pPr>
            <a:r>
              <a:rPr lang="en-US" sz="3422" b="1">
                <a:solidFill>
                  <a:srgbClr val="2529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ClouFront?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252930"/>
                </a:solidFill>
                <a:latin typeface="Canva Sans"/>
                <a:ea typeface="Canva Sans"/>
                <a:cs typeface="Canva Sans"/>
                <a:sym typeface="Canva Sans"/>
              </a:rPr>
              <a:t>Amazon CloudFront is a web service that speeds up distribution of your static and dynamic web content, such as . html, .css, . js, and image files, to your users.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252930"/>
                </a:solidFill>
                <a:latin typeface="Canva Sans"/>
                <a:ea typeface="Canva Sans"/>
                <a:cs typeface="Canva Sans"/>
                <a:sym typeface="Canva Sans"/>
              </a:rPr>
              <a:t>It leverages AWS's global cloud infrastructure with a large number of edge locations worldwide.  </a:t>
            </a:r>
          </a:p>
          <a:p>
            <a:pPr marL="738846" lvl="1" indent="-369423" algn="just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252930"/>
                </a:solidFill>
                <a:latin typeface="Canva Sans"/>
                <a:ea typeface="Canva Sans"/>
                <a:cs typeface="Canva Sans"/>
                <a:sym typeface="Canva Sans"/>
              </a:rPr>
              <a:t>Offers consistent performance across regions due to its integration with AWS's network.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8110" y="3775164"/>
            <a:ext cx="6451902" cy="5394567"/>
          </a:xfrm>
          <a:custGeom>
            <a:avLst/>
            <a:gdLst/>
            <a:ahLst/>
            <a:cxnLst/>
            <a:rect l="l" t="t" r="r" b="b"/>
            <a:pathLst>
              <a:path w="6451902" h="5394567">
                <a:moveTo>
                  <a:pt x="0" y="0"/>
                </a:moveTo>
                <a:lnTo>
                  <a:pt x="6451902" y="0"/>
                </a:lnTo>
                <a:lnTo>
                  <a:pt x="6451902" y="5394567"/>
                </a:lnTo>
                <a:lnTo>
                  <a:pt x="0" y="5394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614" y="7395477"/>
            <a:ext cx="10807396" cy="2891523"/>
          </a:xfrm>
          <a:custGeom>
            <a:avLst/>
            <a:gdLst/>
            <a:ahLst/>
            <a:cxnLst/>
            <a:rect l="l" t="t" r="r" b="b"/>
            <a:pathLst>
              <a:path w="10807396" h="2891523">
                <a:moveTo>
                  <a:pt x="0" y="0"/>
                </a:moveTo>
                <a:lnTo>
                  <a:pt x="10807396" y="0"/>
                </a:lnTo>
                <a:lnTo>
                  <a:pt x="10807396" y="2891523"/>
                </a:lnTo>
                <a:lnTo>
                  <a:pt x="0" y="2891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58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1257" y="502199"/>
            <a:ext cx="17550503" cy="728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3"/>
              </a:lnSpc>
            </a:pPr>
            <a:r>
              <a:rPr lang="en-US" sz="33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9: Create a CloudFront distribution</a:t>
            </a:r>
          </a:p>
          <a:p>
            <a:pPr algn="l">
              <a:lnSpc>
                <a:spcPts val="5293"/>
              </a:lnSpc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First, we need to create a CloudFront distribution. This makes our website available from data centers around the world.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Search for Cloudfront on AWS console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the navigation pane, choose Distributions, then choose Create distribution.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Specify settings for the distribution.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Origin domain : Choose an AWS origin, or enter your origin's domain name (irctc-sitemap-s3-static-web-hosting.s3.ap-south-1.amazonaws.com)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Origin access : Public (Bucket must allow public access.)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Leave the default settings for the rest of the options and click “Create Distribution.</a:t>
            </a:r>
          </a:p>
          <a:p>
            <a:pPr algn="l">
              <a:lnSpc>
                <a:spcPts val="5293"/>
              </a:lnSpc>
            </a:pPr>
            <a:endParaRPr lang="en-US" sz="330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1504" y="1556269"/>
            <a:ext cx="5959544" cy="8048608"/>
          </a:xfrm>
          <a:custGeom>
            <a:avLst/>
            <a:gdLst/>
            <a:ahLst/>
            <a:cxnLst/>
            <a:rect l="l" t="t" r="r" b="b"/>
            <a:pathLst>
              <a:path w="5959544" h="8048608">
                <a:moveTo>
                  <a:pt x="0" y="0"/>
                </a:moveTo>
                <a:lnTo>
                  <a:pt x="5959545" y="0"/>
                </a:lnTo>
                <a:lnTo>
                  <a:pt x="5959545" y="8048608"/>
                </a:lnTo>
                <a:lnTo>
                  <a:pt x="0" y="8048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34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49352" y="1556269"/>
            <a:ext cx="5193711" cy="8048608"/>
          </a:xfrm>
          <a:custGeom>
            <a:avLst/>
            <a:gdLst/>
            <a:ahLst/>
            <a:cxnLst/>
            <a:rect l="l" t="t" r="r" b="b"/>
            <a:pathLst>
              <a:path w="5193711" h="8048608">
                <a:moveTo>
                  <a:pt x="0" y="0"/>
                </a:moveTo>
                <a:lnTo>
                  <a:pt x="5193711" y="0"/>
                </a:lnTo>
                <a:lnTo>
                  <a:pt x="5193711" y="8048608"/>
                </a:lnTo>
                <a:lnTo>
                  <a:pt x="0" y="804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8413" b="-785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7707" y="1556269"/>
            <a:ext cx="5506850" cy="8048608"/>
          </a:xfrm>
          <a:custGeom>
            <a:avLst/>
            <a:gdLst/>
            <a:ahLst/>
            <a:cxnLst/>
            <a:rect l="l" t="t" r="r" b="b"/>
            <a:pathLst>
              <a:path w="5506850" h="8048608">
                <a:moveTo>
                  <a:pt x="0" y="0"/>
                </a:moveTo>
                <a:lnTo>
                  <a:pt x="5506850" y="0"/>
                </a:lnTo>
                <a:lnTo>
                  <a:pt x="5506850" y="8048608"/>
                </a:lnTo>
                <a:lnTo>
                  <a:pt x="0" y="8048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618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1257" y="502199"/>
            <a:ext cx="17550503" cy="62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3"/>
              </a:lnSpc>
            </a:pPr>
            <a:r>
              <a:rPr lang="en-US" sz="33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9: Create a CloudFront distribution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70" y="4663673"/>
            <a:ext cx="17775520" cy="4177247"/>
          </a:xfrm>
          <a:custGeom>
            <a:avLst/>
            <a:gdLst/>
            <a:ahLst/>
            <a:cxnLst/>
            <a:rect l="l" t="t" r="r" b="b"/>
            <a:pathLst>
              <a:path w="17775520" h="4177247">
                <a:moveTo>
                  <a:pt x="0" y="0"/>
                </a:moveTo>
                <a:lnTo>
                  <a:pt x="17775520" y="0"/>
                </a:lnTo>
                <a:lnTo>
                  <a:pt x="17775520" y="4177247"/>
                </a:lnTo>
                <a:lnTo>
                  <a:pt x="0" y="4177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1257" y="502199"/>
            <a:ext cx="17550503" cy="328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3"/>
              </a:lnSpc>
            </a:pPr>
            <a:r>
              <a:rPr lang="en-US" sz="33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10: Access the CloudFront Domain Name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Once the cloudfront distribution has been created. It will generate publicly accessible domain name for us.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can access our website or S3 bucket content with this domain publicly.</a:t>
            </a:r>
          </a:p>
          <a:p>
            <a:pPr marL="714303" lvl="1" indent="-357151" algn="l">
              <a:lnSpc>
                <a:spcPts val="5293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Domain will look like after SSL/TLS: https://d16nouxfbx4fdz.cloudfront.net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9625" y="666750"/>
            <a:ext cx="1228874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8505" y="1866900"/>
            <a:ext cx="16230600" cy="872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3"/>
              </a:lnSpc>
            </a:pPr>
            <a:r>
              <a:rPr lang="en-US" sz="3295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What is Amazon S3?</a:t>
            </a:r>
          </a:p>
          <a:p>
            <a:pPr marL="711512" lvl="1" indent="-355756" algn="just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Amazon S3 is an object storage service that offers industry-leading scalability, data availability, security, and performance.</a:t>
            </a:r>
          </a:p>
          <a:p>
            <a:pPr marL="711512" lvl="1" indent="-355756" algn="just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Store and protect any amount of data for a range of use cases, such as data lakes, websites, cloud-native applications, backups, archive, machine learning, and analytics.</a:t>
            </a:r>
          </a:p>
          <a:p>
            <a:pPr marL="711512" lvl="1" indent="-355756" algn="just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Amazon S3 is designed for 99.999999999% (11 9's) of durability, and stores data for millions of customers all around the world.</a:t>
            </a:r>
          </a:p>
          <a:p>
            <a:pPr algn="just">
              <a:lnSpc>
                <a:spcPts val="4613"/>
              </a:lnSpc>
            </a:pPr>
            <a:endParaRPr lang="en-US" sz="3295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algn="just">
              <a:lnSpc>
                <a:spcPts val="4613"/>
              </a:lnSpc>
            </a:pPr>
            <a:r>
              <a:rPr lang="en-US" sz="3295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What is static web hosting? </a:t>
            </a:r>
          </a:p>
          <a:p>
            <a:pPr marL="711512" lvl="1" indent="-355756" algn="just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Static website hosting in Amazon S3 is a way to store and host a website without the need to maintain servers.</a:t>
            </a:r>
          </a:p>
          <a:p>
            <a:pPr marL="711512" lvl="1" indent="-355756" algn="just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It is a type of web hosting that delivers fixed web pages directly to the user's browser. </a:t>
            </a:r>
          </a:p>
          <a:p>
            <a:pPr algn="just">
              <a:lnSpc>
                <a:spcPts val="4613"/>
              </a:lnSpc>
            </a:pPr>
            <a:endParaRPr lang="en-US" sz="3295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2945" y="1332821"/>
            <a:ext cx="5587462" cy="7925479"/>
          </a:xfrm>
          <a:custGeom>
            <a:avLst/>
            <a:gdLst/>
            <a:ahLst/>
            <a:cxnLst/>
            <a:rect l="l" t="t" r="r" b="b"/>
            <a:pathLst>
              <a:path w="5587462" h="7925479">
                <a:moveTo>
                  <a:pt x="0" y="0"/>
                </a:moveTo>
                <a:lnTo>
                  <a:pt x="5587462" y="0"/>
                </a:lnTo>
                <a:lnTo>
                  <a:pt x="5587462" y="7925479"/>
                </a:lnTo>
                <a:lnTo>
                  <a:pt x="0" y="792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0900" y="1332821"/>
            <a:ext cx="5477097" cy="7925479"/>
          </a:xfrm>
          <a:custGeom>
            <a:avLst/>
            <a:gdLst/>
            <a:ahLst/>
            <a:cxnLst/>
            <a:rect l="l" t="t" r="r" b="b"/>
            <a:pathLst>
              <a:path w="5477097" h="7925479">
                <a:moveTo>
                  <a:pt x="0" y="0"/>
                </a:moveTo>
                <a:lnTo>
                  <a:pt x="5477097" y="0"/>
                </a:lnTo>
                <a:lnTo>
                  <a:pt x="5477097" y="7925479"/>
                </a:lnTo>
                <a:lnTo>
                  <a:pt x="0" y="7925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11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10278" y="1374775"/>
            <a:ext cx="5863372" cy="7883525"/>
          </a:xfrm>
          <a:custGeom>
            <a:avLst/>
            <a:gdLst/>
            <a:ahLst/>
            <a:cxnLst/>
            <a:rect l="l" t="t" r="r" b="b"/>
            <a:pathLst>
              <a:path w="5863372" h="7883525">
                <a:moveTo>
                  <a:pt x="0" y="0"/>
                </a:moveTo>
                <a:lnTo>
                  <a:pt x="5863372" y="0"/>
                </a:lnTo>
                <a:lnTo>
                  <a:pt x="5863372" y="7883525"/>
                </a:lnTo>
                <a:lnTo>
                  <a:pt x="0" y="7883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945" y="239823"/>
            <a:ext cx="18210865" cy="56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0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10: Access the S3 endpoint for the sitemap, CloudFront Domain and original IRCTC website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3868" y="2382263"/>
            <a:ext cx="14380265" cy="7374124"/>
            <a:chOff x="0" y="0"/>
            <a:chExt cx="3787395" cy="1942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7395" cy="1942156"/>
            </a:xfrm>
            <a:custGeom>
              <a:avLst/>
              <a:gdLst/>
              <a:ahLst/>
              <a:cxnLst/>
              <a:rect l="l" t="t" r="r" b="b"/>
              <a:pathLst>
                <a:path w="3787395" h="1942156">
                  <a:moveTo>
                    <a:pt x="27457" y="0"/>
                  </a:moveTo>
                  <a:lnTo>
                    <a:pt x="3759938" y="0"/>
                  </a:lnTo>
                  <a:cubicBezTo>
                    <a:pt x="3775102" y="0"/>
                    <a:pt x="3787395" y="12293"/>
                    <a:pt x="3787395" y="27457"/>
                  </a:cubicBezTo>
                  <a:lnTo>
                    <a:pt x="3787395" y="1914699"/>
                  </a:lnTo>
                  <a:cubicBezTo>
                    <a:pt x="3787395" y="1929863"/>
                    <a:pt x="3775102" y="1942156"/>
                    <a:pt x="3759938" y="1942156"/>
                  </a:cubicBezTo>
                  <a:lnTo>
                    <a:pt x="27457" y="1942156"/>
                  </a:lnTo>
                  <a:cubicBezTo>
                    <a:pt x="12293" y="1942156"/>
                    <a:pt x="0" y="1929863"/>
                    <a:pt x="0" y="1914699"/>
                  </a:cubicBezTo>
                  <a:lnTo>
                    <a:pt x="0" y="27457"/>
                  </a:lnTo>
                  <a:cubicBezTo>
                    <a:pt x="0" y="12293"/>
                    <a:pt x="12293" y="0"/>
                    <a:pt x="2745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87395" cy="1980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04782" y="2808023"/>
            <a:ext cx="13678437" cy="647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8"/>
              </a:lnSpc>
            </a:pPr>
            <a:r>
              <a:rPr lang="en-US" sz="3334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Amazon CloudFront is a Content Delivery Network (CDN) that offers:</a:t>
            </a:r>
          </a:p>
          <a:p>
            <a:pPr marL="719910" lvl="1" indent="-359955" algn="just">
              <a:lnSpc>
                <a:spcPts val="4668"/>
              </a:lnSpc>
              <a:buFont typeface="Arial"/>
              <a:buChar char="•"/>
            </a:pPr>
            <a:r>
              <a:rPr lang="en-US" sz="3334" b="1">
                <a:solidFill>
                  <a:srgbClr val="252D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Faster content delivery:</a:t>
            </a:r>
            <a:r>
              <a:rPr lang="en-US" sz="3334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 By caching content closer to users, reducing latency.</a:t>
            </a:r>
          </a:p>
          <a:p>
            <a:pPr marL="719910" lvl="1" indent="-359955" algn="just">
              <a:lnSpc>
                <a:spcPts val="4668"/>
              </a:lnSpc>
              <a:buFont typeface="Arial"/>
              <a:buChar char="•"/>
            </a:pPr>
            <a:r>
              <a:rPr lang="en-US" sz="3334" b="1">
                <a:solidFill>
                  <a:srgbClr val="252D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security:</a:t>
            </a:r>
            <a:r>
              <a:rPr lang="en-US" sz="3334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 Protects content with features like DDoS protection and SSL/TLS encryption.</a:t>
            </a:r>
          </a:p>
          <a:p>
            <a:pPr marL="719910" lvl="1" indent="-359955" algn="just">
              <a:lnSpc>
                <a:spcPts val="4668"/>
              </a:lnSpc>
              <a:buFont typeface="Arial"/>
              <a:buChar char="•"/>
            </a:pPr>
            <a:r>
              <a:rPr lang="en-US" sz="3334" b="1">
                <a:solidFill>
                  <a:srgbClr val="252D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Scalability:</a:t>
            </a:r>
            <a:r>
              <a:rPr lang="en-US" sz="3334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 Automatically adjusts to handle increased traffic.</a:t>
            </a:r>
          </a:p>
          <a:p>
            <a:pPr marL="719910" lvl="1" indent="-359955" algn="just">
              <a:lnSpc>
                <a:spcPts val="4668"/>
              </a:lnSpc>
              <a:buFont typeface="Arial"/>
              <a:buChar char="•"/>
            </a:pPr>
            <a:r>
              <a:rPr lang="en-US" sz="3334" b="1">
                <a:solidFill>
                  <a:srgbClr val="252D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Cost-effective:</a:t>
            </a:r>
            <a:r>
              <a:rPr lang="en-US" sz="3334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 Pay-as-you-go pricing and optimized cost structure.</a:t>
            </a:r>
          </a:p>
          <a:p>
            <a:pPr marL="719910" lvl="1" indent="-359955" algn="just">
              <a:lnSpc>
                <a:spcPts val="4668"/>
              </a:lnSpc>
              <a:buFont typeface="Arial"/>
              <a:buChar char="•"/>
            </a:pPr>
            <a:r>
              <a:rPr lang="en-US" sz="3334" b="1">
                <a:solidFill>
                  <a:srgbClr val="252D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Ease of use:</a:t>
            </a:r>
            <a:r>
              <a:rPr lang="en-US" sz="3334">
                <a:solidFill>
                  <a:srgbClr val="252D37"/>
                </a:solidFill>
                <a:latin typeface="Canva Sans"/>
                <a:ea typeface="Canva Sans"/>
                <a:cs typeface="Canva Sans"/>
                <a:sym typeface="Canva Sans"/>
              </a:rPr>
              <a:t> User-friendly interface and seamless integration with other AWS services.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44854" y="792836"/>
            <a:ext cx="11998291" cy="70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124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ADVANTAGES OF CLOUDFRONT  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02704"/>
            <a:ext cx="16230600" cy="1440796"/>
            <a:chOff x="0" y="0"/>
            <a:chExt cx="4274726" cy="379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14724" y="3914659"/>
            <a:ext cx="10828258" cy="106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Documentation of Configuring a static website on Amazon S3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5390348"/>
            <a:ext cx="16230600" cy="1440796"/>
            <a:chOff x="0" y="0"/>
            <a:chExt cx="4274726" cy="379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077993"/>
            <a:ext cx="16230600" cy="1440796"/>
            <a:chOff x="0" y="0"/>
            <a:chExt cx="4274726" cy="379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hlinkClick r:id="rId8" tooltip="https://github.com/DandaleAman/IRCTC_Sitemap.git"/>
          </p:cNvPr>
          <p:cNvSpPr/>
          <p:nvPr/>
        </p:nvSpPr>
        <p:spPr>
          <a:xfrm>
            <a:off x="6802904" y="5667110"/>
            <a:ext cx="371305" cy="371305"/>
          </a:xfrm>
          <a:custGeom>
            <a:avLst/>
            <a:gdLst/>
            <a:ahLst/>
            <a:cxnLst/>
            <a:rect l="l" t="t" r="r" b="b"/>
            <a:pathLst>
              <a:path w="371305" h="371305">
                <a:moveTo>
                  <a:pt x="0" y="0"/>
                </a:moveTo>
                <a:lnTo>
                  <a:pt x="371305" y="0"/>
                </a:lnTo>
                <a:lnTo>
                  <a:pt x="371305" y="371305"/>
                </a:lnTo>
                <a:lnTo>
                  <a:pt x="0" y="371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4291361" y="1906814"/>
            <a:ext cx="9705277" cy="8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7202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REFERENCE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14724" y="5563518"/>
            <a:ext cx="3470371" cy="53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IRCTC sitemap files </a:t>
            </a:r>
          </a:p>
        </p:txBody>
      </p:sp>
      <p:sp>
        <p:nvSpPr>
          <p:cNvPr id="18" name="Freeform 18">
            <a:hlinkClick r:id="rId11" tooltip="https://docs.aws.amazon.com/AmazonS3/latest/userguide/HostingWebsiteOnS3Setup.html"/>
          </p:cNvPr>
          <p:cNvSpPr/>
          <p:nvPr/>
        </p:nvSpPr>
        <p:spPr>
          <a:xfrm>
            <a:off x="13258800" y="4010025"/>
            <a:ext cx="371305" cy="371305"/>
          </a:xfrm>
          <a:custGeom>
            <a:avLst/>
            <a:gdLst/>
            <a:ahLst/>
            <a:cxnLst/>
            <a:rect l="l" t="t" r="r" b="b"/>
            <a:pathLst>
              <a:path w="371305" h="371305">
                <a:moveTo>
                  <a:pt x="0" y="0"/>
                </a:moveTo>
                <a:lnTo>
                  <a:pt x="371305" y="0"/>
                </a:lnTo>
                <a:lnTo>
                  <a:pt x="371305" y="371305"/>
                </a:lnTo>
                <a:lnTo>
                  <a:pt x="0" y="371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714724" y="7226945"/>
            <a:ext cx="2614330" cy="53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Tutorial Video </a:t>
            </a:r>
          </a:p>
        </p:txBody>
      </p:sp>
      <p:sp>
        <p:nvSpPr>
          <p:cNvPr id="20" name="Freeform 20">
            <a:hlinkClick r:id="rId12" tooltip="https://drive.google.com/file/d/1B1mVI-M4P0IGeyfcwdE9T5c-4NShFHhi/view?usp=drive_link"/>
          </p:cNvPr>
          <p:cNvSpPr/>
          <p:nvPr/>
        </p:nvSpPr>
        <p:spPr>
          <a:xfrm>
            <a:off x="6005828" y="7396012"/>
            <a:ext cx="323226" cy="323226"/>
          </a:xfrm>
          <a:custGeom>
            <a:avLst/>
            <a:gdLst/>
            <a:ahLst/>
            <a:cxnLst/>
            <a:rect l="l" t="t" r="r" b="b"/>
            <a:pathLst>
              <a:path w="323226" h="323226">
                <a:moveTo>
                  <a:pt x="0" y="0"/>
                </a:moveTo>
                <a:lnTo>
                  <a:pt x="323226" y="0"/>
                </a:lnTo>
                <a:lnTo>
                  <a:pt x="323226" y="323227"/>
                </a:lnTo>
                <a:lnTo>
                  <a:pt x="0" y="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4150" y="3832722"/>
            <a:ext cx="12779699" cy="179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5"/>
              </a:lnSpc>
            </a:pPr>
            <a:r>
              <a:rPr lang="en-US" sz="15544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43940" y="5955758"/>
            <a:ext cx="9800119" cy="79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6"/>
              </a:lnSpc>
            </a:pPr>
            <a:r>
              <a:rPr lang="en-US" sz="5926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6974593"/>
            <a:ext cx="809919" cy="3227938"/>
          </a:xfrm>
          <a:custGeom>
            <a:avLst/>
            <a:gdLst/>
            <a:ahLst/>
            <a:cxnLst/>
            <a:rect l="l" t="t" r="r" b="b"/>
            <a:pathLst>
              <a:path w="809919" h="3227938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969" y="8304597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582856" y="118636"/>
            <a:ext cx="809919" cy="3227938"/>
          </a:xfrm>
          <a:custGeom>
            <a:avLst/>
            <a:gdLst/>
            <a:ahLst/>
            <a:cxnLst/>
            <a:rect l="l" t="t" r="r" b="b"/>
            <a:pathLst>
              <a:path w="809919" h="3227938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2517066" y="-114300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3669" y="1031874"/>
            <a:ext cx="7640663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OBJECTIVE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5875" y="2710638"/>
            <a:ext cx="15928200" cy="719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S3 static web hosting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is a </a:t>
            </a: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cost-effective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and</a:t>
            </a: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scalable solution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to deploy static websites directly on Amazon S3. It eliminates the need for traditional web servers. Key objectives include: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Reduced Costs: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Lower storage and data transfer costs.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Enhanced Scalability: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Easily handles increased traffic without performance degradation.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High Availability and Durability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: Ensures website accessibility and data integrity.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Global Reach: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Delivers content to users worldwide with low latency.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Simplified Deployment: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Streamlined setup process.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Integration with AWS Services:</a:t>
            </a:r>
            <a:r>
              <a:rPr lang="en-US" sz="3399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 Seamlessly integrates with other AWS services for added functionality.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2748" y="4010025"/>
            <a:ext cx="7187260" cy="5688430"/>
          </a:xfrm>
          <a:custGeom>
            <a:avLst/>
            <a:gdLst/>
            <a:ahLst/>
            <a:cxnLst/>
            <a:rect l="l" t="t" r="r" b="b"/>
            <a:pathLst>
              <a:path w="7187260" h="5688430">
                <a:moveTo>
                  <a:pt x="0" y="0"/>
                </a:moveTo>
                <a:lnTo>
                  <a:pt x="7187260" y="0"/>
                </a:lnTo>
                <a:lnTo>
                  <a:pt x="7187260" y="5688430"/>
                </a:lnTo>
                <a:lnTo>
                  <a:pt x="0" y="5688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202" r="-19732" b="-2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74358" y="4010025"/>
            <a:ext cx="9099292" cy="4059682"/>
          </a:xfrm>
          <a:custGeom>
            <a:avLst/>
            <a:gdLst/>
            <a:ahLst/>
            <a:cxnLst/>
            <a:rect l="l" t="t" r="r" b="b"/>
            <a:pathLst>
              <a:path w="9099292" h="4059682">
                <a:moveTo>
                  <a:pt x="0" y="0"/>
                </a:moveTo>
                <a:lnTo>
                  <a:pt x="9099292" y="0"/>
                </a:lnTo>
                <a:lnTo>
                  <a:pt x="9099292" y="4059682"/>
                </a:lnTo>
                <a:lnTo>
                  <a:pt x="0" y="405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7" r="-248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2649" y="680403"/>
            <a:ext cx="17191001" cy="281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1: Sign In to AWS Console</a:t>
            </a:r>
          </a:p>
          <a:p>
            <a:pPr marL="798838" lvl="1" indent="-399419" algn="just">
              <a:lnSpc>
                <a:spcPts val="5920"/>
              </a:lnSpc>
              <a:buFont typeface="Arial"/>
              <a:buChar char="•"/>
            </a:pPr>
            <a:r>
              <a:rPr lang="en-US" sz="3700" spc="-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 your web browser and navigate to the AWS Management Console.</a:t>
            </a:r>
          </a:p>
          <a:p>
            <a:pPr marL="798838" lvl="1" indent="-399419" algn="just">
              <a:lnSpc>
                <a:spcPts val="5920"/>
              </a:lnSpc>
              <a:buFont typeface="Arial"/>
              <a:buChar char="•"/>
            </a:pPr>
            <a:r>
              <a:rPr lang="en-US" sz="3700" spc="-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Enter your AWS account credentials (username and password) to log in.</a:t>
            </a:r>
          </a:p>
          <a:p>
            <a:pPr marL="798838" lvl="1" indent="-399419" algn="just">
              <a:lnSpc>
                <a:spcPts val="5920"/>
              </a:lnSpc>
              <a:buFont typeface="Arial"/>
              <a:buChar char="•"/>
            </a:pPr>
            <a:r>
              <a:rPr lang="en-US" sz="3700" spc="-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Search for S3 on AWS console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04203"/>
            <a:ext cx="17003060" cy="550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2: Create S3 Bucket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Choose Create bucket.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Enter the globally unique name for Bucket (irctc-sitemap-s3-static-web-hosting).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Choose the Region where you want to create the bucket.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Choose a Region that is geographically close to you to minimize latency and costs, or to address regulatory requirements. 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Region that you choose determines your Amazon S3 website endpoint.</a:t>
            </a:r>
          </a:p>
        </p:txBody>
      </p:sp>
      <p:sp>
        <p:nvSpPr>
          <p:cNvPr id="6" name="Freeform 6"/>
          <p:cNvSpPr/>
          <p:nvPr/>
        </p:nvSpPr>
        <p:spPr>
          <a:xfrm>
            <a:off x="2406649" y="6587249"/>
            <a:ext cx="11934682" cy="3699751"/>
          </a:xfrm>
          <a:custGeom>
            <a:avLst/>
            <a:gdLst/>
            <a:ahLst/>
            <a:cxnLst/>
            <a:rect l="l" t="t" r="r" b="b"/>
            <a:pathLst>
              <a:path w="11934682" h="3699751">
                <a:moveTo>
                  <a:pt x="0" y="0"/>
                </a:moveTo>
                <a:lnTo>
                  <a:pt x="11934683" y="0"/>
                </a:lnTo>
                <a:lnTo>
                  <a:pt x="11934683" y="3699751"/>
                </a:lnTo>
                <a:lnTo>
                  <a:pt x="0" y="3699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47974" y="148467"/>
            <a:ext cx="7041896" cy="10287000"/>
          </a:xfrm>
          <a:custGeom>
            <a:avLst/>
            <a:gdLst/>
            <a:ahLst/>
            <a:cxnLst/>
            <a:rect l="l" t="t" r="r" b="b"/>
            <a:pathLst>
              <a:path w="7041896" h="10287000">
                <a:moveTo>
                  <a:pt x="0" y="0"/>
                </a:moveTo>
                <a:lnTo>
                  <a:pt x="7041896" y="0"/>
                </a:lnTo>
                <a:lnTo>
                  <a:pt x="7041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23" r="-5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0590" y="404367"/>
            <a:ext cx="10477384" cy="824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3:  Edit Block Public Access settings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default, Amazon S3 blocks public access to your account and buckets. Clear Block all public access.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Amazon S3 turns off the Block Public Access settings for your bucket. To create a public static website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Bucket Versioning (Versioning is a means of keeping multiple variants of an object in the same bucket.)</a:t>
            </a:r>
          </a:p>
          <a:p>
            <a:pPr marL="734069" lvl="1" indent="-367035" algn="l">
              <a:lnSpc>
                <a:spcPts val="5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Leave the default settings for the rest of the options and click “Create bucket.</a:t>
            </a:r>
          </a:p>
        </p:txBody>
      </p:sp>
      <p:sp>
        <p:nvSpPr>
          <p:cNvPr id="7" name="Freeform 7"/>
          <p:cNvSpPr/>
          <p:nvPr/>
        </p:nvSpPr>
        <p:spPr>
          <a:xfrm>
            <a:off x="7820308" y="9300175"/>
            <a:ext cx="3427667" cy="695051"/>
          </a:xfrm>
          <a:custGeom>
            <a:avLst/>
            <a:gdLst/>
            <a:ahLst/>
            <a:cxnLst/>
            <a:rect l="l" t="t" r="r" b="b"/>
            <a:pathLst>
              <a:path w="3427667" h="695051">
                <a:moveTo>
                  <a:pt x="0" y="0"/>
                </a:moveTo>
                <a:lnTo>
                  <a:pt x="3427666" y="0"/>
                </a:lnTo>
                <a:lnTo>
                  <a:pt x="3427666" y="695051"/>
                </a:lnTo>
                <a:lnTo>
                  <a:pt x="0" y="695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612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921" y="5142455"/>
            <a:ext cx="10325587" cy="3200932"/>
          </a:xfrm>
          <a:custGeom>
            <a:avLst/>
            <a:gdLst/>
            <a:ahLst/>
            <a:cxnLst/>
            <a:rect l="l" t="t" r="r" b="b"/>
            <a:pathLst>
              <a:path w="10325587" h="3200932">
                <a:moveTo>
                  <a:pt x="0" y="0"/>
                </a:moveTo>
                <a:lnTo>
                  <a:pt x="10325587" y="0"/>
                </a:lnTo>
                <a:lnTo>
                  <a:pt x="10325587" y="3200932"/>
                </a:lnTo>
                <a:lnTo>
                  <a:pt x="0" y="3200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52525" y="5142455"/>
            <a:ext cx="7380916" cy="4555023"/>
          </a:xfrm>
          <a:custGeom>
            <a:avLst/>
            <a:gdLst/>
            <a:ahLst/>
            <a:cxnLst/>
            <a:rect l="l" t="t" r="r" b="b"/>
            <a:pathLst>
              <a:path w="7380916" h="4555023">
                <a:moveTo>
                  <a:pt x="0" y="0"/>
                </a:moveTo>
                <a:lnTo>
                  <a:pt x="7380916" y="0"/>
                </a:lnTo>
                <a:lnTo>
                  <a:pt x="7380916" y="4555023"/>
                </a:lnTo>
                <a:lnTo>
                  <a:pt x="0" y="4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hlinkClick r:id="rId8" tooltip="https://docs.aws.amazon.com/AmazonS3/latest/userguide/WebsiteAccessPermissionsReqd.html"/>
          </p:cNvPr>
          <p:cNvSpPr/>
          <p:nvPr/>
        </p:nvSpPr>
        <p:spPr>
          <a:xfrm>
            <a:off x="5216849" y="9077308"/>
            <a:ext cx="268865" cy="268865"/>
          </a:xfrm>
          <a:custGeom>
            <a:avLst/>
            <a:gdLst/>
            <a:ahLst/>
            <a:cxnLst/>
            <a:rect l="l" t="t" r="r" b="b"/>
            <a:pathLst>
              <a:path w="268865" h="268865">
                <a:moveTo>
                  <a:pt x="0" y="0"/>
                </a:moveTo>
                <a:lnTo>
                  <a:pt x="268865" y="0"/>
                </a:lnTo>
                <a:lnTo>
                  <a:pt x="268865" y="268866"/>
                </a:lnTo>
                <a:lnTo>
                  <a:pt x="0" y="268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0590" y="404367"/>
            <a:ext cx="17261170" cy="41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4: Add a bucket policy that makes your bucket content publicly available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Once the bucket has been created, select it from the list of buckets.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 to the “Permission” tab and Under Bucket Policy, choose Edit.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grant public read access for your website, copy the following bucket policy, and paste it in the Bucket policy editor and save changes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7700" y="8858782"/>
            <a:ext cx="4920097" cy="4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Bucket policy for public access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04968" y="5005368"/>
            <a:ext cx="7883032" cy="5281632"/>
          </a:xfrm>
          <a:custGeom>
            <a:avLst/>
            <a:gdLst/>
            <a:ahLst/>
            <a:cxnLst/>
            <a:rect l="l" t="t" r="r" b="b"/>
            <a:pathLst>
              <a:path w="7883032" h="5281632">
                <a:moveTo>
                  <a:pt x="0" y="0"/>
                </a:moveTo>
                <a:lnTo>
                  <a:pt x="7883032" y="0"/>
                </a:lnTo>
                <a:lnTo>
                  <a:pt x="7883032" y="5281632"/>
                </a:lnTo>
                <a:lnTo>
                  <a:pt x="0" y="5281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3415" y="435004"/>
            <a:ext cx="17261170" cy="537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5: Enable static website hosting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we create a bucket, we can enable static website hosting for our bucket.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Choose </a:t>
            </a: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Properties.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 </a:t>
            </a: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Static website hosting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choose Edit.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Choose Use this bucket to host a website.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</a:t>
            </a: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Index Document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as </a:t>
            </a:r>
            <a:r>
              <a:rPr lang="en-US" sz="33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index.html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 </a:t>
            </a: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Static website hosting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choose </a:t>
            </a: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712480" lvl="1" indent="-356240" algn="l">
              <a:lnSpc>
                <a:spcPts val="528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this, save the changes.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43916" y="1122771"/>
            <a:ext cx="12400168" cy="8633617"/>
          </a:xfrm>
          <a:custGeom>
            <a:avLst/>
            <a:gdLst/>
            <a:ahLst/>
            <a:cxnLst/>
            <a:rect l="l" t="t" r="r" b="b"/>
            <a:pathLst>
              <a:path w="12400168" h="8633617">
                <a:moveTo>
                  <a:pt x="0" y="0"/>
                </a:moveTo>
                <a:lnTo>
                  <a:pt x="12400168" y="0"/>
                </a:lnTo>
                <a:lnTo>
                  <a:pt x="12400168" y="8633617"/>
                </a:lnTo>
                <a:lnTo>
                  <a:pt x="0" y="8633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1299</Words>
  <Application>Microsoft Office PowerPoint</Application>
  <PresentationFormat>Custom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Maven Pro Bold</vt:lpstr>
      <vt:lpstr>Calibri</vt:lpstr>
      <vt:lpstr>Canva Sans Bold</vt:lpstr>
      <vt:lpstr>Arial</vt:lpstr>
      <vt:lpstr>Maven Pro</vt:lpstr>
      <vt:lpstr>Canva Sans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a static website on Amazon S3 with CloudFront</dc:title>
  <cp:lastModifiedBy>Aman Dandale</cp:lastModifiedBy>
  <cp:revision>2</cp:revision>
  <dcterms:created xsi:type="dcterms:W3CDTF">2006-08-16T00:00:00Z</dcterms:created>
  <dcterms:modified xsi:type="dcterms:W3CDTF">2024-11-04T15:47:48Z</dcterms:modified>
  <dc:identifier>DAGVYqOG8BM</dc:identifier>
</cp:coreProperties>
</file>